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notesMasterIdLst>
    <p:notesMasterId r:id="rId13"/>
  </p:notesMasterIdLst>
  <p:sldIdLst>
    <p:sldId id="264" r:id="rId2"/>
    <p:sldId id="256" r:id="rId3"/>
    <p:sldId id="257" r:id="rId4"/>
    <p:sldId id="258" r:id="rId5"/>
    <p:sldId id="259" r:id="rId6"/>
    <p:sldId id="260" r:id="rId7"/>
    <p:sldId id="261" r:id="rId8"/>
    <p:sldId id="262" r:id="rId9"/>
    <p:sldId id="263"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75" d="100"/>
          <a:sy n="75" d="100"/>
        </p:scale>
        <p:origin x="54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BBD053-20C8-481E-8E18-590825E01F91}" type="datetimeFigureOut">
              <a:rPr lang="en-US" smtClean="0"/>
              <a:t>6/13/2019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0052F6-B2B7-4374-B775-4A0E7ECB706A}" type="slidenum">
              <a:rPr lang="en-US" smtClean="0"/>
              <a:t>‹#›</a:t>
            </a:fld>
            <a:endParaRPr lang="en-US"/>
          </a:p>
        </p:txBody>
      </p:sp>
    </p:spTree>
    <p:extLst>
      <p:ext uri="{BB962C8B-B14F-4D97-AF65-F5344CB8AC3E}">
        <p14:creationId xmlns:p14="http://schemas.microsoft.com/office/powerpoint/2010/main" val="2025285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Different elements performs crucial role in ensuring that particular taxation policies are established within the country. These aspects include the government, interest groups, and the public opinions. The above forces interacts to form a peaceful state that incorporates an aspect of checks and balances. The government is the main authority that is responsible for implementing taxation policies. For instance, every government has effective tools or personnel to execute taxation programs. Taxation policy is a controversial issue because different camps have unique ideologies concerning the phenomenon. Interest groups such as Labor Unions and religious organizations among others are also capable of influencing taxation policy because they recommend a policy that entails positive outcomes. Public opinion is also vital because the government cannot launch a policy that is detrimental to the majority of the citizens. </a:t>
            </a:r>
          </a:p>
          <a:p>
            <a:endParaRPr lang="en-US" dirty="0"/>
          </a:p>
        </p:txBody>
      </p:sp>
      <p:sp>
        <p:nvSpPr>
          <p:cNvPr id="4" name="Slide Number Placeholder 3"/>
          <p:cNvSpPr>
            <a:spLocks noGrp="1"/>
          </p:cNvSpPr>
          <p:nvPr>
            <p:ph type="sldNum" sz="quarter" idx="10"/>
          </p:nvPr>
        </p:nvSpPr>
        <p:spPr/>
        <p:txBody>
          <a:bodyPr/>
          <a:lstStyle/>
          <a:p>
            <a:fld id="{D80052F6-B2B7-4374-B775-4A0E7ECB706A}" type="slidenum">
              <a:rPr lang="en-US" smtClean="0"/>
              <a:t>1</a:t>
            </a:fld>
            <a:endParaRPr lang="en-US"/>
          </a:p>
        </p:txBody>
      </p:sp>
    </p:spTree>
    <p:extLst>
      <p:ext uri="{BB962C8B-B14F-4D97-AF65-F5344CB8AC3E}">
        <p14:creationId xmlns:p14="http://schemas.microsoft.com/office/powerpoint/2010/main" val="2243440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Taxation policy is a phenomenon whereby the government makes decision on the nature of taxes to impose on the general public. The government responsible for determining the amount of money to tax and the target audience of various forms of levies. Taxation policy is mainly focusing on two main aspect such as microeconomics and macroeconomics. Microeconomic aspects are concerned with how human beings allocate scarce resources to satisfy hey unlimited needs while macroeconomics focuses on the aggregate economy and how issues such as imports and exports impact taxation. Taxation is a central policy that is being neglected in research, and discussion agenda because its structures are omitted at different levels. Taxation policy has specific goals such as accessing revenue, redistribution, and representation. The above goals are crucial because they promote economic growth and development. </a:t>
            </a:r>
          </a:p>
          <a:p>
            <a:endParaRPr lang="en-US" dirty="0"/>
          </a:p>
        </p:txBody>
      </p:sp>
      <p:sp>
        <p:nvSpPr>
          <p:cNvPr id="4" name="Slide Number Placeholder 3"/>
          <p:cNvSpPr>
            <a:spLocks noGrp="1"/>
          </p:cNvSpPr>
          <p:nvPr>
            <p:ph type="sldNum" sz="quarter" idx="10"/>
          </p:nvPr>
        </p:nvSpPr>
        <p:spPr/>
        <p:txBody>
          <a:bodyPr/>
          <a:lstStyle/>
          <a:p>
            <a:fld id="{D80052F6-B2B7-4374-B775-4A0E7ECB706A}" type="slidenum">
              <a:rPr lang="en-US" smtClean="0"/>
              <a:t>2</a:t>
            </a:fld>
            <a:endParaRPr lang="en-US"/>
          </a:p>
        </p:txBody>
      </p:sp>
    </p:spTree>
    <p:extLst>
      <p:ext uri="{BB962C8B-B14F-4D97-AF65-F5344CB8AC3E}">
        <p14:creationId xmlns:p14="http://schemas.microsoft.com/office/powerpoint/2010/main" val="2820735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government is considered as a group of people with the mandate or authority to govern particular group of people within a defined territory. The country operates under a democratic form of government that include direct democracy and representative democracy. For example, citizens are capable of voting to decide on the appropriate individuals to assume office. A democratic government is a system that allows for public participation in the matters impacting the country. Moreover, the presence of the House of Representatives indicates that citizens are represented in the government by specific leaders. Taxation laws are made by legislators who represents the grievances of individuals. Therefore, the ordinary citizens are the source of political power exercised by the government.</a:t>
            </a:r>
          </a:p>
          <a:p>
            <a:endParaRPr lang="en-US" dirty="0"/>
          </a:p>
        </p:txBody>
      </p:sp>
      <p:sp>
        <p:nvSpPr>
          <p:cNvPr id="4" name="Slide Number Placeholder 3"/>
          <p:cNvSpPr>
            <a:spLocks noGrp="1"/>
          </p:cNvSpPr>
          <p:nvPr>
            <p:ph type="sldNum" sz="quarter" idx="10"/>
          </p:nvPr>
        </p:nvSpPr>
        <p:spPr/>
        <p:txBody>
          <a:bodyPr/>
          <a:lstStyle/>
          <a:p>
            <a:fld id="{D80052F6-B2B7-4374-B775-4A0E7ECB706A}" type="slidenum">
              <a:rPr lang="en-US" smtClean="0"/>
              <a:t>3</a:t>
            </a:fld>
            <a:endParaRPr lang="en-US"/>
          </a:p>
        </p:txBody>
      </p:sp>
    </p:spTree>
    <p:extLst>
      <p:ext uri="{BB962C8B-B14F-4D97-AF65-F5344CB8AC3E}">
        <p14:creationId xmlns:p14="http://schemas.microsoft.com/office/powerpoint/2010/main" val="2518157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term advocacy entails different meanings that shows an aspect of correlation. One of the definition of advocacy is the support for particular policy that aims at introducing certain changes in the human environment. Advocacy is also any activity organized by a group or an individual to influence decisions made in different sectors such as economic, political, and social set ups. Advocacy is an act that intend to affect factors such as budgets, the law, and the public policy by utilizing facts as a basis of argumentation. The concept of advocacy also involves the act of pleading for certain issues in the society. For instance, organizations for human rights usually advocates for equality in the country. </a:t>
            </a:r>
          </a:p>
          <a:p>
            <a:endParaRPr lang="en-US" dirty="0"/>
          </a:p>
        </p:txBody>
      </p:sp>
      <p:sp>
        <p:nvSpPr>
          <p:cNvPr id="4" name="Slide Number Placeholder 3"/>
          <p:cNvSpPr>
            <a:spLocks noGrp="1"/>
          </p:cNvSpPr>
          <p:nvPr>
            <p:ph type="sldNum" sz="quarter" idx="10"/>
          </p:nvPr>
        </p:nvSpPr>
        <p:spPr/>
        <p:txBody>
          <a:bodyPr/>
          <a:lstStyle/>
          <a:p>
            <a:fld id="{D80052F6-B2B7-4374-B775-4A0E7ECB706A}" type="slidenum">
              <a:rPr lang="en-US" smtClean="0"/>
              <a:t>4</a:t>
            </a:fld>
            <a:endParaRPr lang="en-US"/>
          </a:p>
        </p:txBody>
      </p:sp>
    </p:spTree>
    <p:extLst>
      <p:ext uri="{BB962C8B-B14F-4D97-AF65-F5344CB8AC3E}">
        <p14:creationId xmlns:p14="http://schemas.microsoft.com/office/powerpoint/2010/main" val="2831089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Legislative advocacy is a fundamental aspect that is linked with taxation policy in the country. In legislative advocacy, an individual is responsible for engaging in direct lobbying whereby he or she contacts the other group of people with a view of sharing his ideologies on a specific tax issue to earn absolute support. Legislative advocacy is important because it contributes to introduction and enactment or modification of certain legislations related to taxation policy in the country. Legal advocacy is a form of representation done to present some issues in the justice system. Legal advocacy is responsible for supporting the interest of certain groups who are supporting specific changes or modification in the taxation policies such as reduction in taxes. Therefore, legal advocacy involves discussion of the legal rights of individuals who are supporting amendments in taxation policies.</a:t>
            </a:r>
          </a:p>
          <a:p>
            <a:endParaRPr lang="en-US" dirty="0"/>
          </a:p>
        </p:txBody>
      </p:sp>
      <p:sp>
        <p:nvSpPr>
          <p:cNvPr id="4" name="Slide Number Placeholder 3"/>
          <p:cNvSpPr>
            <a:spLocks noGrp="1"/>
          </p:cNvSpPr>
          <p:nvPr>
            <p:ph type="sldNum" sz="quarter" idx="10"/>
          </p:nvPr>
        </p:nvSpPr>
        <p:spPr/>
        <p:txBody>
          <a:bodyPr/>
          <a:lstStyle/>
          <a:p>
            <a:fld id="{D80052F6-B2B7-4374-B775-4A0E7ECB706A}" type="slidenum">
              <a:rPr lang="en-US" smtClean="0"/>
              <a:t>5</a:t>
            </a:fld>
            <a:endParaRPr lang="en-US"/>
          </a:p>
        </p:txBody>
      </p:sp>
    </p:spTree>
    <p:extLst>
      <p:ext uri="{BB962C8B-B14F-4D97-AF65-F5344CB8AC3E}">
        <p14:creationId xmlns:p14="http://schemas.microsoft.com/office/powerpoint/2010/main" val="4154922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Political conservatives are some of the groups that are engaged in advocating for legislative rights of human beings. In the United States of America, America for Tax Reform is a common group that advocates for simpler, visible, and lower taxes imposed by the government on the citizens. The local members of the community are also capable of contacting relevant representatives to propose certain taxation bills in the parliament for further transformation. Moreover, qualified advocates practices legal advocacy because they have the required skills and expertise to present the claims of their clients in an acceptable and convincing manner. The media practices both legal and legislative advocacy because the communication outlets such as televisions and radios are used to support the removal of taxation policies that are harmful to human growth and development.</a:t>
            </a:r>
          </a:p>
          <a:p>
            <a:endParaRPr lang="en-US" dirty="0"/>
          </a:p>
        </p:txBody>
      </p:sp>
      <p:sp>
        <p:nvSpPr>
          <p:cNvPr id="4" name="Slide Number Placeholder 3"/>
          <p:cNvSpPr>
            <a:spLocks noGrp="1"/>
          </p:cNvSpPr>
          <p:nvPr>
            <p:ph type="sldNum" sz="quarter" idx="10"/>
          </p:nvPr>
        </p:nvSpPr>
        <p:spPr/>
        <p:txBody>
          <a:bodyPr/>
          <a:lstStyle/>
          <a:p>
            <a:fld id="{D80052F6-B2B7-4374-B775-4A0E7ECB706A}" type="slidenum">
              <a:rPr lang="en-US" smtClean="0"/>
              <a:t>6</a:t>
            </a:fld>
            <a:endParaRPr lang="en-US"/>
          </a:p>
        </p:txBody>
      </p:sp>
    </p:spTree>
    <p:extLst>
      <p:ext uri="{BB962C8B-B14F-4D97-AF65-F5344CB8AC3E}">
        <p14:creationId xmlns:p14="http://schemas.microsoft.com/office/powerpoint/2010/main" val="957405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Public opinion can be described as how the members of a country thinks concerning different issues that exists in the human environment. The society constitutes a lot of issues that requires keen public participation. For example, political, economic, and social activities initiated by the government is always subjected to public opinion. Public opinion is a collective ideology held by people within a state since it is a diversified issue. Public opinion is influenced by different factors such as mass media, trade unions, and NGOs. For example, the mass media can be used to influence people to support taxation policy initiated by the government. Public opinions are collected by organizing interviews or through polling since people are free to express their democratic rights.  </a:t>
            </a:r>
          </a:p>
          <a:p>
            <a:endParaRPr lang="en-US" dirty="0"/>
          </a:p>
        </p:txBody>
      </p:sp>
      <p:sp>
        <p:nvSpPr>
          <p:cNvPr id="4" name="Slide Number Placeholder 3"/>
          <p:cNvSpPr>
            <a:spLocks noGrp="1"/>
          </p:cNvSpPr>
          <p:nvPr>
            <p:ph type="sldNum" sz="quarter" idx="10"/>
          </p:nvPr>
        </p:nvSpPr>
        <p:spPr/>
        <p:txBody>
          <a:bodyPr/>
          <a:lstStyle/>
          <a:p>
            <a:fld id="{D80052F6-B2B7-4374-B775-4A0E7ECB706A}" type="slidenum">
              <a:rPr lang="en-US" smtClean="0"/>
              <a:t>7</a:t>
            </a:fld>
            <a:endParaRPr lang="en-US"/>
          </a:p>
        </p:txBody>
      </p:sp>
    </p:spTree>
    <p:extLst>
      <p:ext uri="{BB962C8B-B14F-4D97-AF65-F5344CB8AC3E}">
        <p14:creationId xmlns:p14="http://schemas.microsoft.com/office/powerpoint/2010/main" val="1880022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public opinion has various positive impacts on taxation policy. Through the voice of the public, the government is capable of creating taxation policy that enhance fairness. The public will only embrace a taxation policy that ensues that taxes are levied in a fair manner. Moreover, public opinion enables the government to be transparent in the tax policy since citizens wants an accountable government. The public also embraces a taxation policy that provides for equity in the system to promote effective distribution of taxes. Public opinion also contributes to development of a simpler taxation system that ensures that can be easily understood by taxpayers to avoid confusion and a lot of cost of compliance. </a:t>
            </a:r>
          </a:p>
          <a:p>
            <a:endParaRPr lang="en-US" dirty="0"/>
          </a:p>
        </p:txBody>
      </p:sp>
      <p:sp>
        <p:nvSpPr>
          <p:cNvPr id="4" name="Slide Number Placeholder 3"/>
          <p:cNvSpPr>
            <a:spLocks noGrp="1"/>
          </p:cNvSpPr>
          <p:nvPr>
            <p:ph type="sldNum" sz="quarter" idx="10"/>
          </p:nvPr>
        </p:nvSpPr>
        <p:spPr/>
        <p:txBody>
          <a:bodyPr/>
          <a:lstStyle/>
          <a:p>
            <a:fld id="{D80052F6-B2B7-4374-B775-4A0E7ECB706A}" type="slidenum">
              <a:rPr lang="en-US" smtClean="0"/>
              <a:t>8</a:t>
            </a:fld>
            <a:endParaRPr lang="en-US"/>
          </a:p>
        </p:txBody>
      </p:sp>
    </p:spTree>
    <p:extLst>
      <p:ext uri="{BB962C8B-B14F-4D97-AF65-F5344CB8AC3E}">
        <p14:creationId xmlns:p14="http://schemas.microsoft.com/office/powerpoint/2010/main" val="3764537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public opinion can lead to elimination of important taxation policies. The community consists of individuals of different expectations. In cases where the majority wants to prevent implementation process of certain taxes, the country is likely to undergo economic crisis in future due to lack of adequate government revenue. Public opinion also promotes budget constraints in executing some taxation policy because the government has to slow down the process to consider the views of the public thus wasting a lot of resources. Since public opinion is very fragile, the decision to advocate for particular tax policy might be compromised by the irregularities and inaccuracy of the information from public domain. </a:t>
            </a:r>
            <a:endParaRPr lang="en-US" dirty="0"/>
          </a:p>
        </p:txBody>
      </p:sp>
      <p:sp>
        <p:nvSpPr>
          <p:cNvPr id="4" name="Slide Number Placeholder 3"/>
          <p:cNvSpPr>
            <a:spLocks noGrp="1"/>
          </p:cNvSpPr>
          <p:nvPr>
            <p:ph type="sldNum" sz="quarter" idx="10"/>
          </p:nvPr>
        </p:nvSpPr>
        <p:spPr/>
        <p:txBody>
          <a:bodyPr/>
          <a:lstStyle/>
          <a:p>
            <a:fld id="{D80052F6-B2B7-4374-B775-4A0E7ECB706A}" type="slidenum">
              <a:rPr lang="en-US" smtClean="0"/>
              <a:t>9</a:t>
            </a:fld>
            <a:endParaRPr lang="en-US"/>
          </a:p>
        </p:txBody>
      </p:sp>
    </p:spTree>
    <p:extLst>
      <p:ext uri="{BB962C8B-B14F-4D97-AF65-F5344CB8AC3E}">
        <p14:creationId xmlns:p14="http://schemas.microsoft.com/office/powerpoint/2010/main" val="1375379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 sum up, it is evident that the government, interest groups, and the public has a great impact on the taxation policy in the country. Taxation policy is a crucial strategy that the government utilizes in accumulating revenue for diverse purposes such as economic growth and development. Public opinion influences taxation policy in a positive and negative ways. Positive effects of public opinion include equity, fairness, simplicity, and transparency. On the other hand, negative influences are budget constraints and fragility. The type of government in the country is also important because it determines the level of public participation regarding the policy in question. For example, a democratic society provide room for public opinions that are reflected on the country’s agenda. Moreover, different advocacy groups such as legal and legislative contributes in determining the course of taxation policy because they have potentialities of lobbying relevant parties. </a:t>
            </a:r>
          </a:p>
          <a:p>
            <a:endParaRPr lang="en-US" dirty="0"/>
          </a:p>
        </p:txBody>
      </p:sp>
      <p:sp>
        <p:nvSpPr>
          <p:cNvPr id="4" name="Slide Number Placeholder 3"/>
          <p:cNvSpPr>
            <a:spLocks noGrp="1"/>
          </p:cNvSpPr>
          <p:nvPr>
            <p:ph type="sldNum" sz="quarter" idx="10"/>
          </p:nvPr>
        </p:nvSpPr>
        <p:spPr/>
        <p:txBody>
          <a:bodyPr/>
          <a:lstStyle/>
          <a:p>
            <a:fld id="{D80052F6-B2B7-4374-B775-4A0E7ECB706A}" type="slidenum">
              <a:rPr lang="en-US" smtClean="0"/>
              <a:t>10</a:t>
            </a:fld>
            <a:endParaRPr lang="en-US"/>
          </a:p>
        </p:txBody>
      </p:sp>
    </p:spTree>
    <p:extLst>
      <p:ext uri="{BB962C8B-B14F-4D97-AF65-F5344CB8AC3E}">
        <p14:creationId xmlns:p14="http://schemas.microsoft.com/office/powerpoint/2010/main" val="2060152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114D9E-9826-4FFF-BFD2-8D78ACD47146}" type="datetimeFigureOut">
              <a:rPr lang="en-US" smtClean="0"/>
              <a:t>6/13/2019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2097821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E4114D9E-9826-4FFF-BFD2-8D78ACD47146}" type="datetimeFigureOut">
              <a:rPr lang="en-US" smtClean="0"/>
              <a:t>6/13/2019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3924167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14D9E-9826-4FFF-BFD2-8D78ACD47146}" type="datetimeFigureOut">
              <a:rPr lang="en-US" smtClean="0"/>
              <a:t>6/13/2019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569142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4114D9E-9826-4FFF-BFD2-8D78ACD47146}" type="datetimeFigureOut">
              <a:rPr lang="en-US" smtClean="0"/>
              <a:t>6/13/2019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1686674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4114D9E-9826-4FFF-BFD2-8D78ACD47146}" type="datetimeFigureOut">
              <a:rPr lang="en-US" smtClean="0"/>
              <a:t>6/13/2019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4104445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4114D9E-9826-4FFF-BFD2-8D78ACD47146}" type="datetimeFigureOut">
              <a:rPr lang="en-US" smtClean="0"/>
              <a:t>6/13/2019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2308401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4114D9E-9826-4FFF-BFD2-8D78ACD47146}" type="datetimeFigureOut">
              <a:rPr lang="en-US" smtClean="0"/>
              <a:t>6/13/2019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2645756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E4114D9E-9826-4FFF-BFD2-8D78ACD47146}" type="datetimeFigureOut">
              <a:rPr lang="en-US" smtClean="0"/>
              <a:t>6/13/2019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2944550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14D9E-9826-4FFF-BFD2-8D78ACD47146}" type="datetimeFigureOut">
              <a:rPr lang="en-US" smtClean="0"/>
              <a:t>6/13/2019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1661304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14D9E-9826-4FFF-BFD2-8D78ACD47146}" type="datetimeFigureOut">
              <a:rPr lang="en-US" smtClean="0"/>
              <a:t>6/13/2019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232643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14D9E-9826-4FFF-BFD2-8D78ACD47146}" type="datetimeFigureOut">
              <a:rPr lang="en-US" smtClean="0"/>
              <a:t>6/13/2019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2980542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14D9E-9826-4FFF-BFD2-8D78ACD47146}" type="datetimeFigureOut">
              <a:rPr lang="en-US" smtClean="0"/>
              <a:t>6/13/2019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7C015-AEDD-4E9A-AC91-9CAF5EEF78B3}"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851358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14D9E-9826-4FFF-BFD2-8D78ACD47146}" type="datetimeFigureOut">
              <a:rPr lang="en-US" smtClean="0"/>
              <a:t>6/13/2019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4279880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4114D9E-9826-4FFF-BFD2-8D78ACD47146}" type="datetimeFigureOut">
              <a:rPr lang="en-US" smtClean="0"/>
              <a:t>6/13/2019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3452619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4114D9E-9826-4FFF-BFD2-8D78ACD47146}" type="datetimeFigureOut">
              <a:rPr lang="en-US" smtClean="0"/>
              <a:t>6/13/2019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3409639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114D9E-9826-4FFF-BFD2-8D78ACD47146}" type="datetimeFigureOut">
              <a:rPr lang="en-US" smtClean="0"/>
              <a:t>6/13/2019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35238862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114D9E-9826-4FFF-BFD2-8D78ACD47146}" type="datetimeFigureOut">
              <a:rPr lang="en-US" smtClean="0"/>
              <a:t>6/13/2019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7C015-AEDD-4E9A-AC91-9CAF5EEF78B3}" type="slidenum">
              <a:rPr lang="en-US" smtClean="0"/>
              <a:t>‹#›</a:t>
            </a:fld>
            <a:endParaRPr lang="en-US"/>
          </a:p>
        </p:txBody>
      </p:sp>
    </p:spTree>
    <p:extLst>
      <p:ext uri="{BB962C8B-B14F-4D97-AF65-F5344CB8AC3E}">
        <p14:creationId xmlns:p14="http://schemas.microsoft.com/office/powerpoint/2010/main" val="381962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4114D9E-9826-4FFF-BFD2-8D78ACD47146}" type="datetimeFigureOut">
              <a:rPr lang="en-US" smtClean="0"/>
              <a:t>6/13/2019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A57C015-AEDD-4E9A-AC91-9CAF5EEF78B3}" type="slidenum">
              <a:rPr lang="en-US" smtClean="0"/>
              <a:t>‹#›</a:t>
            </a:fld>
            <a:endParaRPr lang="en-US"/>
          </a:p>
        </p:txBody>
      </p:sp>
    </p:spTree>
    <p:extLst>
      <p:ext uri="{BB962C8B-B14F-4D97-AF65-F5344CB8AC3E}">
        <p14:creationId xmlns:p14="http://schemas.microsoft.com/office/powerpoint/2010/main" val="2214370363"/>
      </p:ext>
    </p:extLst>
  </p:cSld>
  <p:clrMap bg1="dk1" tx1="lt1" bg2="dk2" tx2="lt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Introduction</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027906"/>
            <a:ext cx="10744200" cy="5169694"/>
          </a:xfrm>
        </p:spPr>
        <p:txBody>
          <a:bodyPr>
            <a:noAutofit/>
          </a:bodyPr>
          <a:lstStyle/>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Different elements performs crucial role in ensuring that particular taxation policies are established within the </a:t>
            </a:r>
            <a:r>
              <a:rPr lang="en-US" sz="2000" dirty="0" smtClean="0">
                <a:latin typeface="Times New Roman" panose="02020603050405020304" pitchFamily="18" charset="0"/>
                <a:cs typeface="Times New Roman" panose="02020603050405020304" pitchFamily="18" charset="0"/>
              </a:rPr>
              <a:t>country.</a:t>
            </a:r>
          </a:p>
          <a:p>
            <a:pPr>
              <a:lnSpc>
                <a:spcPct val="200000"/>
              </a:lnSpc>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government is the main authority that is responsible for implementing taxation </a:t>
            </a:r>
            <a:r>
              <a:rPr lang="en-US" sz="2000" dirty="0" smtClean="0">
                <a:latin typeface="Times New Roman" panose="02020603050405020304" pitchFamily="18" charset="0"/>
                <a:cs typeface="Times New Roman" panose="02020603050405020304" pitchFamily="18" charset="0"/>
              </a:rPr>
              <a:t>policies </a:t>
            </a:r>
            <a:r>
              <a:rPr lang="en-US" sz="2000" dirty="0" smtClean="0">
                <a:latin typeface="Times New Roman" panose="02020603050405020304" pitchFamily="18" charset="0"/>
                <a:cs typeface="Times New Roman" panose="02020603050405020304" pitchFamily="18" charset="0"/>
              </a:rPr>
              <a:t>(</a:t>
            </a:r>
            <a:r>
              <a:rPr lang="en-US" sz="2000" dirty="0" err="1" smtClean="0">
                <a:latin typeface="Times New Roman" panose="02020603050405020304" pitchFamily="18" charset="0"/>
                <a:cs typeface="Times New Roman" panose="02020603050405020304" pitchFamily="18" charset="0"/>
              </a:rPr>
              <a:t>Caughey</a:t>
            </a:r>
            <a:r>
              <a:rPr lang="en-US" sz="2000" dirty="0" smtClean="0">
                <a:latin typeface="Times New Roman" panose="02020603050405020304" pitchFamily="18" charset="0"/>
                <a:cs typeface="Times New Roman" panose="02020603050405020304" pitchFamily="18" charset="0"/>
              </a:rPr>
              <a:t> et al., 2017)</a:t>
            </a:r>
            <a:r>
              <a:rPr lang="en-US" sz="2000" dirty="0" smtClean="0">
                <a:latin typeface="Times New Roman" panose="02020603050405020304" pitchFamily="18" charset="0"/>
                <a:cs typeface="Times New Roman" panose="02020603050405020304" pitchFamily="18" charset="0"/>
              </a:rPr>
              <a:t>.</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Taxation policy is a concept that is contentious in the society.</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Different interest groups impacts taxation policy.</a:t>
            </a:r>
          </a:p>
          <a:p>
            <a:pPr>
              <a:lnSpc>
                <a:spcPct val="200000"/>
              </a:lnSpc>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Every public opinion has specific importance in the environment.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612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80409" y="114299"/>
            <a:ext cx="9144000" cy="1911685"/>
          </a:xfrm>
        </p:spPr>
        <p:txBody>
          <a:bodyPr>
            <a:normAutofit fontScale="90000"/>
          </a:bodyPr>
          <a:lstStyle/>
          <a:p>
            <a:pPr algn="ctr"/>
            <a:r>
              <a:rPr lang="en-US" sz="4400" b="1" dirty="0" smtClean="0">
                <a:latin typeface="Times New Roman" panose="02020603050405020304" pitchFamily="18" charset="0"/>
                <a:cs typeface="Times New Roman" panose="02020603050405020304" pitchFamily="18" charset="0"/>
              </a:rPr>
              <a:t>Identification Of The Policy: Taxation Policy</a:t>
            </a:r>
            <a:r>
              <a:rPr lang="en-US" dirty="0"/>
              <a:t/>
            </a:r>
            <a:br>
              <a:rPr lang="en-US" dirty="0"/>
            </a:br>
            <a:endParaRPr lang="en-US" dirty="0"/>
          </a:p>
        </p:txBody>
      </p:sp>
      <p:sp>
        <p:nvSpPr>
          <p:cNvPr id="3" name="Subtitle 2"/>
          <p:cNvSpPr>
            <a:spLocks noGrp="1"/>
          </p:cNvSpPr>
          <p:nvPr>
            <p:ph type="subTitle" idx="1"/>
          </p:nvPr>
        </p:nvSpPr>
        <p:spPr>
          <a:xfrm>
            <a:off x="1680409" y="803441"/>
            <a:ext cx="10219491" cy="4770898"/>
          </a:xfrm>
        </p:spPr>
        <p:txBody>
          <a:bodyPr/>
          <a:lstStyle/>
          <a:p>
            <a:pPr marL="342900" indent="-342900" algn="l">
              <a:lnSpc>
                <a:spcPct val="200000"/>
              </a:lnSpc>
              <a:buFont typeface="Wingdings" panose="05000000000000000000" pitchFamily="2" charset="2"/>
              <a:buChar char="Ø"/>
            </a:pPr>
            <a:r>
              <a:rPr lang="en-US" cap="none" dirty="0" smtClean="0">
                <a:solidFill>
                  <a:schemeClr val="tx1"/>
                </a:solidFill>
                <a:latin typeface="Times New Roman" panose="02020603050405020304" pitchFamily="18" charset="0"/>
                <a:cs typeface="Times New Roman" panose="02020603050405020304" pitchFamily="18" charset="0"/>
              </a:rPr>
              <a:t>Taxation policy is a phenomenon that involves government’s decisions in implementing tax programs (</a:t>
            </a:r>
            <a:r>
              <a:rPr lang="en-US" cap="none" dirty="0" err="1" smtClean="0">
                <a:solidFill>
                  <a:schemeClr val="tx1"/>
                </a:solidFill>
                <a:latin typeface="Times New Roman" panose="02020603050405020304" pitchFamily="18" charset="0"/>
                <a:cs typeface="Times New Roman" panose="02020603050405020304" pitchFamily="18" charset="0"/>
              </a:rPr>
              <a:t>caughey</a:t>
            </a:r>
            <a:r>
              <a:rPr lang="en-US" cap="none" dirty="0" smtClean="0">
                <a:solidFill>
                  <a:schemeClr val="tx1"/>
                </a:solidFill>
                <a:latin typeface="Times New Roman" panose="02020603050405020304" pitchFamily="18" charset="0"/>
                <a:cs typeface="Times New Roman" panose="02020603050405020304" pitchFamily="18" charset="0"/>
              </a:rPr>
              <a:t> et al., 2017).</a:t>
            </a:r>
          </a:p>
          <a:p>
            <a:pPr marL="342900" indent="-342900" algn="l">
              <a:lnSpc>
                <a:spcPct val="200000"/>
              </a:lnSpc>
              <a:buFont typeface="Wingdings" panose="05000000000000000000" pitchFamily="2" charset="2"/>
              <a:buChar char="Ø"/>
            </a:pPr>
            <a:r>
              <a:rPr lang="en-US" cap="none" dirty="0" smtClean="0">
                <a:solidFill>
                  <a:schemeClr val="tx1"/>
                </a:solidFill>
                <a:latin typeface="Times New Roman" panose="02020603050405020304" pitchFamily="18" charset="0"/>
                <a:cs typeface="Times New Roman" panose="02020603050405020304" pitchFamily="18" charset="0"/>
              </a:rPr>
              <a:t>Taxation policy depends on microeconomics and macroeconomic aspects of the society.</a:t>
            </a:r>
          </a:p>
          <a:p>
            <a:pPr marL="342900" indent="-342900" algn="l">
              <a:lnSpc>
                <a:spcPct val="200000"/>
              </a:lnSpc>
              <a:buFont typeface="Wingdings" panose="05000000000000000000" pitchFamily="2" charset="2"/>
              <a:buChar char="Ø"/>
            </a:pPr>
            <a:r>
              <a:rPr lang="en-US" cap="none" dirty="0" smtClean="0">
                <a:solidFill>
                  <a:schemeClr val="tx1"/>
                </a:solidFill>
                <a:latin typeface="Times New Roman" panose="02020603050405020304" pitchFamily="18" charset="0"/>
                <a:cs typeface="Times New Roman" panose="02020603050405020304" pitchFamily="18" charset="0"/>
              </a:rPr>
              <a:t>Taxation policy is a subject of negligence in some areas of the society. </a:t>
            </a:r>
          </a:p>
          <a:p>
            <a:pPr marL="342900" indent="-342900" algn="l">
              <a:lnSpc>
                <a:spcPct val="200000"/>
              </a:lnSpc>
              <a:buFont typeface="Wingdings" panose="05000000000000000000" pitchFamily="2" charset="2"/>
              <a:buChar char="Ø"/>
            </a:pPr>
            <a:r>
              <a:rPr lang="en-US" cap="none" dirty="0" smtClean="0">
                <a:solidFill>
                  <a:schemeClr val="tx1"/>
                </a:solidFill>
                <a:latin typeface="Times New Roman" panose="02020603050405020304" pitchFamily="18" charset="0"/>
                <a:cs typeface="Times New Roman" panose="02020603050405020304" pitchFamily="18" charset="0"/>
              </a:rPr>
              <a:t>Taxation policy is associated with particular goals that aims at impacting the state positively. </a:t>
            </a:r>
          </a:p>
          <a:p>
            <a:pPr marL="342900" indent="-342900" algn="l">
              <a:buFont typeface="Wingdings" panose="05000000000000000000" pitchFamily="2" charset="2"/>
              <a:buChar char="Ø"/>
            </a:pPr>
            <a:endParaRPr lang="en-US" dirty="0" smtClean="0"/>
          </a:p>
          <a:p>
            <a:pPr marL="342900" indent="-342900" algn="l">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2433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lstStyle/>
          <a:p>
            <a:pPr algn="ctr"/>
            <a:r>
              <a:rPr lang="en-US" b="1" dirty="0">
                <a:latin typeface="Times New Roman" panose="02020603050405020304" pitchFamily="18" charset="0"/>
                <a:cs typeface="Times New Roman" panose="02020603050405020304" pitchFamily="18" charset="0"/>
              </a:rPr>
              <a:t>Type of Government </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162843"/>
            <a:ext cx="10147300" cy="4145757"/>
          </a:xfrm>
        </p:spPr>
        <p:txBody>
          <a:bodyPr>
            <a:normAutofit/>
          </a:bodyPr>
          <a:lstStyle/>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Any government is responsible for exercising governance.</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country embraces democracy as the main type of government.</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country has democratic form of government since it allows for public participation </a:t>
            </a:r>
            <a:r>
              <a:rPr lang="en-US" sz="2400" dirty="0" smtClean="0">
                <a:latin typeface="Times New Roman" panose="02020603050405020304" pitchFamily="18" charset="0"/>
                <a:cs typeface="Times New Roman" panose="02020603050405020304" pitchFamily="18" charset="0"/>
              </a:rPr>
              <a:t>(</a:t>
            </a:r>
            <a:r>
              <a:rPr lang="en-US" sz="2400" dirty="0" err="1" smtClean="0">
                <a:latin typeface="Times New Roman" panose="02020603050405020304" pitchFamily="18" charset="0"/>
                <a:cs typeface="Times New Roman" panose="02020603050405020304" pitchFamily="18" charset="0"/>
              </a:rPr>
              <a:t>Caughey</a:t>
            </a:r>
            <a:r>
              <a:rPr lang="en-US" sz="2400" dirty="0" smtClean="0">
                <a:latin typeface="Times New Roman" panose="02020603050405020304" pitchFamily="18" charset="0"/>
                <a:cs typeface="Times New Roman" panose="02020603050405020304" pitchFamily="18" charset="0"/>
              </a:rPr>
              <a:t> et al., 2017)</a:t>
            </a:r>
            <a:r>
              <a:rPr lang="en-US" sz="2400" dirty="0" smtClean="0">
                <a:latin typeface="Times New Roman" panose="02020603050405020304" pitchFamily="18" charset="0"/>
                <a:cs typeface="Times New Roman" panose="02020603050405020304" pitchFamily="18" charset="0"/>
              </a:rPr>
              <a:t>.</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democracy in the country assumes a direct and representative aspects.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33315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Definition of Advocacy </a:t>
            </a:r>
            <a:r>
              <a:rPr lang="en-US" dirty="0"/>
              <a:t/>
            </a:r>
            <a:br>
              <a:rPr lang="en-US" dirty="0"/>
            </a:br>
            <a:endParaRPr lang="en-US" dirty="0"/>
          </a:p>
        </p:txBody>
      </p:sp>
      <p:sp>
        <p:nvSpPr>
          <p:cNvPr id="3" name="Content Placeholder 2"/>
          <p:cNvSpPr>
            <a:spLocks noGrp="1"/>
          </p:cNvSpPr>
          <p:nvPr>
            <p:ph idx="1"/>
          </p:nvPr>
        </p:nvSpPr>
        <p:spPr>
          <a:xfrm>
            <a:off x="698500" y="1027906"/>
            <a:ext cx="10515600" cy="4576763"/>
          </a:xfrm>
        </p:spPr>
        <p:txBody>
          <a:bodyPr>
            <a:normAutofit fontScale="77500" lnSpcReduction="20000"/>
          </a:bodyPr>
          <a:lstStyle/>
          <a:p>
            <a:pPr>
              <a:lnSpc>
                <a:spcPct val="22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Definition of advocacy is viewed as a complex issue due to existence of many meanings by propagated by varied individuals. </a:t>
            </a:r>
          </a:p>
          <a:p>
            <a:pPr>
              <a:lnSpc>
                <a:spcPct val="22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Advocacy involves the act of supporting certain policy to promote change in the society (</a:t>
            </a:r>
            <a:r>
              <a:rPr lang="en-US" sz="2400" dirty="0" err="1" smtClean="0">
                <a:latin typeface="Times New Roman" panose="02020603050405020304" pitchFamily="18" charset="0"/>
                <a:cs typeface="Times New Roman" panose="02020603050405020304" pitchFamily="18" charset="0"/>
              </a:rPr>
              <a:t>Pogge</a:t>
            </a:r>
            <a:r>
              <a:rPr lang="en-US" sz="2400" dirty="0" smtClean="0">
                <a:latin typeface="Times New Roman" panose="02020603050405020304" pitchFamily="18" charset="0"/>
                <a:cs typeface="Times New Roman" panose="02020603050405020304" pitchFamily="18" charset="0"/>
              </a:rPr>
              <a:t> &amp; Mehta, 2016</a:t>
            </a:r>
            <a:r>
              <a:rPr lang="en-US" sz="2400" dirty="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p>
          <a:p>
            <a:pPr>
              <a:lnSpc>
                <a:spcPct val="22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Advocacy is an activity that influences decisions made by a particular group of people in a country. </a:t>
            </a:r>
          </a:p>
          <a:p>
            <a:pPr>
              <a:lnSpc>
                <a:spcPct val="22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Advocacy is an ideology that affects a number of factors that reflects the nature of development.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24759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Types of Advocacy Practiced in Reference to Taxation Policy </a:t>
            </a:r>
            <a:r>
              <a:rPr lang="en-US" dirty="0"/>
              <a:t/>
            </a:r>
            <a:br>
              <a:rPr lang="en-US" dirty="0"/>
            </a:br>
            <a:endParaRPr lang="en-US" dirty="0"/>
          </a:p>
        </p:txBody>
      </p:sp>
      <p:sp>
        <p:nvSpPr>
          <p:cNvPr id="3" name="Content Placeholder 2"/>
          <p:cNvSpPr>
            <a:spLocks noGrp="1"/>
          </p:cNvSpPr>
          <p:nvPr>
            <p:ph idx="1"/>
          </p:nvPr>
        </p:nvSpPr>
        <p:spPr>
          <a:xfrm>
            <a:off x="838200" y="1520825"/>
            <a:ext cx="10236200" cy="3406775"/>
          </a:xfrm>
        </p:spPr>
        <p:txBody>
          <a:bodyPr>
            <a:normAutofit fontScale="85000" lnSpcReduction="10000"/>
          </a:bodyPr>
          <a:lstStyle/>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Legislative advocacy is a common type of advocacy that relates to taxation policy</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Legislative advocacy incorporates lobbying as a strategy in influencing decisions </a:t>
            </a:r>
            <a:r>
              <a:rPr lang="en-US" sz="2400" dirty="0" smtClean="0">
                <a:latin typeface="Times New Roman" panose="02020603050405020304" pitchFamily="18" charset="0"/>
                <a:cs typeface="Times New Roman" panose="02020603050405020304" pitchFamily="18" charset="0"/>
              </a:rPr>
              <a:t>(</a:t>
            </a:r>
            <a:r>
              <a:rPr lang="en-US" sz="2400" dirty="0" err="1" smtClean="0">
                <a:latin typeface="Times New Roman" panose="02020603050405020304" pitchFamily="18" charset="0"/>
                <a:cs typeface="Times New Roman" panose="02020603050405020304" pitchFamily="18" charset="0"/>
              </a:rPr>
              <a:t>Pogge</a:t>
            </a:r>
            <a:r>
              <a:rPr lang="en-US" sz="2400" dirty="0" smtClean="0">
                <a:latin typeface="Times New Roman" panose="02020603050405020304" pitchFamily="18" charset="0"/>
                <a:cs typeface="Times New Roman" panose="02020603050405020304" pitchFamily="18" charset="0"/>
              </a:rPr>
              <a:t> &amp; Mehta, 2016)</a:t>
            </a:r>
            <a:r>
              <a:rPr lang="en-US" sz="2400" dirty="0" smtClean="0">
                <a:latin typeface="Times New Roman" panose="02020603050405020304" pitchFamily="18" charset="0"/>
                <a:cs typeface="Times New Roman" panose="02020603050405020304" pitchFamily="18" charset="0"/>
              </a:rPr>
              <a:t>.</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Legal advocacy also has a prominent relationship with taxation policy.</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Legal advocacy focuses on the rights of human beings in relation to certain tax policy.</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07556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latin typeface="Times New Roman" panose="02020603050405020304" pitchFamily="18" charset="0"/>
                <a:cs typeface="Times New Roman" panose="02020603050405020304" pitchFamily="18" charset="0"/>
              </a:rPr>
              <a:t>Groups Practicing Legal and Legislative Advocacy  </a:t>
            </a:r>
            <a:r>
              <a:rPr lang="en-US" dirty="0"/>
              <a:t/>
            </a:r>
            <a:br>
              <a:rPr lang="en-US" dirty="0"/>
            </a:br>
            <a:endParaRPr lang="en-US" dirty="0"/>
          </a:p>
        </p:txBody>
      </p:sp>
      <p:sp>
        <p:nvSpPr>
          <p:cNvPr id="3" name="Content Placeholder 2"/>
          <p:cNvSpPr>
            <a:spLocks noGrp="1"/>
          </p:cNvSpPr>
          <p:nvPr>
            <p:ph idx="1"/>
          </p:nvPr>
        </p:nvSpPr>
        <p:spPr>
          <a:xfrm>
            <a:off x="863600" y="1587501"/>
            <a:ext cx="10515600" cy="4114800"/>
          </a:xfrm>
        </p:spPr>
        <p:txBody>
          <a:bodyPr>
            <a:normAutofit/>
          </a:bodyPr>
          <a:lstStyle/>
          <a:p>
            <a:pPr>
              <a:lnSpc>
                <a:spcPct val="200000"/>
              </a:lnSpc>
              <a:buFont typeface="Wingdings" panose="05000000000000000000" pitchFamily="2" charset="2"/>
              <a:buChar char="Ø"/>
            </a:pPr>
            <a:r>
              <a:rPr lang="en-US" sz="2400" dirty="0"/>
              <a:t>Political </a:t>
            </a:r>
            <a:r>
              <a:rPr lang="en-US" sz="2400" dirty="0" smtClean="0"/>
              <a:t>conservatives (</a:t>
            </a:r>
            <a:r>
              <a:rPr lang="en-US" sz="2400" dirty="0" err="1" smtClean="0"/>
              <a:t>Paarlberg</a:t>
            </a:r>
            <a:r>
              <a:rPr lang="en-US" sz="2400" dirty="0" smtClean="0"/>
              <a:t> et al., 2017</a:t>
            </a:r>
            <a:r>
              <a:rPr lang="en-US" sz="2400" dirty="0"/>
              <a:t>)</a:t>
            </a:r>
            <a:r>
              <a:rPr lang="en-US" sz="2400" dirty="0" smtClean="0"/>
              <a:t>. </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Local members of the society.</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Qualified advocates.</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media.</a:t>
            </a: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6600476"/>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latin typeface="Times New Roman" panose="02020603050405020304" pitchFamily="18" charset="0"/>
                <a:cs typeface="Times New Roman" panose="02020603050405020304" pitchFamily="18" charset="0"/>
              </a:rPr>
              <a:t>Definition of Public Opinion </a:t>
            </a:r>
            <a:r>
              <a:rPr lang="en-US" dirty="0"/>
              <a:t/>
            </a:r>
            <a:br>
              <a:rPr lang="en-US" dirty="0"/>
            </a:br>
            <a:endParaRPr lang="en-US" dirty="0"/>
          </a:p>
        </p:txBody>
      </p:sp>
      <p:sp>
        <p:nvSpPr>
          <p:cNvPr id="3" name="Content Placeholder 2"/>
          <p:cNvSpPr>
            <a:spLocks noGrp="1"/>
          </p:cNvSpPr>
          <p:nvPr>
            <p:ph idx="1"/>
          </p:nvPr>
        </p:nvSpPr>
        <p:spPr>
          <a:xfrm>
            <a:off x="685800" y="1027906"/>
            <a:ext cx="10515600" cy="4351338"/>
          </a:xfrm>
        </p:spPr>
        <p:txBody>
          <a:bodyPr>
            <a:normAutofit fontScale="85000" lnSpcReduction="10000"/>
          </a:bodyPr>
          <a:lstStyle/>
          <a:p>
            <a:pPr>
              <a:lnSpc>
                <a:spcPct val="21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Public opinion can be described as the manner in which people in a country thinks concerning particular actions. </a:t>
            </a:r>
          </a:p>
          <a:p>
            <a:pPr>
              <a:lnSpc>
                <a:spcPct val="21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Public opinion involves collective views held by different groups of people in a nation (</a:t>
            </a:r>
            <a:r>
              <a:rPr lang="en-US" sz="2400" dirty="0" smtClean="0"/>
              <a:t>Goren et al., 2016)</a:t>
            </a:r>
            <a:r>
              <a:rPr lang="en-US" sz="2400" dirty="0" smtClean="0">
                <a:latin typeface="Times New Roman" panose="02020603050405020304" pitchFamily="18" charset="0"/>
                <a:cs typeface="Times New Roman" panose="02020603050405020304" pitchFamily="18" charset="0"/>
              </a:rPr>
              <a:t>.</a:t>
            </a:r>
          </a:p>
          <a:p>
            <a:pPr>
              <a:lnSpc>
                <a:spcPct val="21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Public opinion is a phenomenon that is influenced by a number of elements.</a:t>
            </a:r>
          </a:p>
          <a:p>
            <a:pPr>
              <a:lnSpc>
                <a:spcPct val="21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identification process of public opinion can be achieved by conducting certain activities.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7307086"/>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6225"/>
            <a:ext cx="10515600" cy="1325563"/>
          </a:xfrm>
        </p:spPr>
        <p:txBody>
          <a:bodyPr>
            <a:noAutofit/>
          </a:bodyPr>
          <a:lstStyle/>
          <a:p>
            <a:pPr algn="ctr"/>
            <a:r>
              <a:rPr lang="en-US" b="1" dirty="0">
                <a:latin typeface="Times New Roman" panose="02020603050405020304" pitchFamily="18" charset="0"/>
                <a:cs typeface="Times New Roman" panose="02020603050405020304" pitchFamily="18" charset="0"/>
              </a:rPr>
              <a:t>Positive Impacts of Public Opinion on Taxation Policy</a:t>
            </a:r>
            <a:r>
              <a:rPr lang="en-US" dirty="0"/>
              <a:t/>
            </a:r>
            <a:br>
              <a:rPr lang="en-US" dirty="0"/>
            </a:br>
            <a:endParaRPr lang="en-US" dirty="0"/>
          </a:p>
        </p:txBody>
      </p:sp>
      <p:sp>
        <p:nvSpPr>
          <p:cNvPr id="3" name="Content Placeholder 2"/>
          <p:cNvSpPr>
            <a:spLocks noGrp="1"/>
          </p:cNvSpPr>
          <p:nvPr>
            <p:ph idx="1"/>
          </p:nvPr>
        </p:nvSpPr>
        <p:spPr>
          <a:xfrm>
            <a:off x="838200" y="1304925"/>
            <a:ext cx="10515600" cy="4351338"/>
          </a:xfrm>
        </p:spPr>
        <p:txBody>
          <a:bodyPr>
            <a:normAutofit/>
          </a:bodyPr>
          <a:lstStyle/>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 Public opinion enhances fairness in taxation system.</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Public opinion  promotes equity in the tax administration </a:t>
            </a:r>
            <a:r>
              <a:rPr lang="en-US" sz="2400" dirty="0" smtClean="0">
                <a:latin typeface="Times New Roman" panose="02020603050405020304" pitchFamily="18" charset="0"/>
                <a:cs typeface="Times New Roman" panose="02020603050405020304" pitchFamily="18" charset="0"/>
              </a:rPr>
              <a:t>(</a:t>
            </a:r>
            <a:r>
              <a:rPr lang="en-US" sz="2400" dirty="0" smtClean="0"/>
              <a:t>Goren et al., 2016)</a:t>
            </a:r>
            <a:r>
              <a:rPr lang="en-US" sz="2400" dirty="0" smtClean="0">
                <a:latin typeface="Times New Roman" panose="02020603050405020304" pitchFamily="18" charset="0"/>
                <a:cs typeface="Times New Roman" panose="02020603050405020304" pitchFamily="18" charset="0"/>
              </a:rPr>
              <a:t>.</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Public opinion leads to establishment of a simpler tax system.</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Public opinion fosters transparency in any tax policy in a country.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167102"/>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900" b="1" dirty="0">
                <a:latin typeface="Times New Roman" panose="02020603050405020304" pitchFamily="18" charset="0"/>
                <a:cs typeface="Times New Roman" panose="02020603050405020304" pitchFamily="18" charset="0"/>
              </a:rPr>
              <a:t>Negative Impacts of Public Opinion on Taxation Policy </a:t>
            </a:r>
            <a:r>
              <a:rPr lang="en-US" dirty="0"/>
              <a:t/>
            </a:r>
            <a:br>
              <a:rPr lang="en-US" dirty="0"/>
            </a:br>
            <a:endParaRPr lang="en-US" dirty="0"/>
          </a:p>
        </p:txBody>
      </p:sp>
      <p:sp>
        <p:nvSpPr>
          <p:cNvPr id="3" name="Content Placeholder 2"/>
          <p:cNvSpPr>
            <a:spLocks noGrp="1"/>
          </p:cNvSpPr>
          <p:nvPr>
            <p:ph idx="1"/>
          </p:nvPr>
        </p:nvSpPr>
        <p:spPr>
          <a:xfrm>
            <a:off x="863600" y="1558925"/>
            <a:ext cx="10515600" cy="4351338"/>
          </a:xfrm>
        </p:spPr>
        <p:txBody>
          <a:bodyPr>
            <a:normAutofit/>
          </a:bodyPr>
          <a:lstStyle/>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Elimination </a:t>
            </a:r>
            <a:r>
              <a:rPr lang="en-US" sz="2400" dirty="0">
                <a:latin typeface="Times New Roman" panose="02020603050405020304" pitchFamily="18" charset="0"/>
                <a:cs typeface="Times New Roman" panose="02020603050405020304" pitchFamily="18" charset="0"/>
              </a:rPr>
              <a:t>of important taxation </a:t>
            </a:r>
            <a:r>
              <a:rPr lang="en-US" sz="2400" dirty="0" smtClean="0">
                <a:latin typeface="Times New Roman" panose="02020603050405020304" pitchFamily="18" charset="0"/>
                <a:cs typeface="Times New Roman" panose="02020603050405020304" pitchFamily="18" charset="0"/>
              </a:rPr>
              <a:t>policies (</a:t>
            </a:r>
            <a:r>
              <a:rPr lang="en-US" sz="2400" dirty="0" err="1" smtClean="0">
                <a:latin typeface="Times New Roman" panose="02020603050405020304" pitchFamily="18" charset="0"/>
                <a:cs typeface="Times New Roman" panose="02020603050405020304" pitchFamily="18" charset="0"/>
              </a:rPr>
              <a:t>Loukis</a:t>
            </a:r>
            <a:r>
              <a:rPr lang="en-US" sz="2400" dirty="0" smtClean="0">
                <a:latin typeface="Times New Roman" panose="02020603050405020304" pitchFamily="18" charset="0"/>
                <a:cs typeface="Times New Roman" panose="02020603050405020304" pitchFamily="18" charset="0"/>
              </a:rPr>
              <a:t> et al., 2017).</a:t>
            </a:r>
          </a:p>
          <a:p>
            <a:pPr>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Public opinion </a:t>
            </a:r>
            <a:r>
              <a:rPr lang="en-US" sz="2400" dirty="0" smtClean="0">
                <a:latin typeface="Times New Roman" panose="02020603050405020304" pitchFamily="18" charset="0"/>
                <a:cs typeface="Times New Roman" panose="02020603050405020304" pitchFamily="18" charset="0"/>
              </a:rPr>
              <a:t>promotes </a:t>
            </a:r>
            <a:r>
              <a:rPr lang="en-US" sz="2400" dirty="0">
                <a:latin typeface="Times New Roman" panose="02020603050405020304" pitchFamily="18" charset="0"/>
                <a:cs typeface="Times New Roman" panose="02020603050405020304" pitchFamily="18" charset="0"/>
              </a:rPr>
              <a:t>budget </a:t>
            </a:r>
            <a:r>
              <a:rPr lang="en-US" sz="2400" dirty="0" smtClean="0">
                <a:latin typeface="Times New Roman" panose="02020603050405020304" pitchFamily="18" charset="0"/>
                <a:cs typeface="Times New Roman" panose="02020603050405020304" pitchFamily="18" charset="0"/>
              </a:rPr>
              <a:t>constraints.</a:t>
            </a:r>
          </a:p>
          <a:p>
            <a:pPr>
              <a:lnSpc>
                <a:spcPct val="200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public opinion is very </a:t>
            </a:r>
            <a:r>
              <a:rPr lang="en-US" sz="2400" dirty="0" smtClean="0">
                <a:latin typeface="Times New Roman" panose="02020603050405020304" pitchFamily="18" charset="0"/>
                <a:cs typeface="Times New Roman" panose="02020603050405020304" pitchFamily="18" charset="0"/>
              </a:rPr>
              <a:t>fragile.</a:t>
            </a:r>
          </a:p>
          <a:p>
            <a:pPr>
              <a:buFont typeface="Wingdings" panose="05000000000000000000" pitchFamily="2" charset="2"/>
              <a:buChar char="Ø"/>
            </a:pPr>
            <a:endParaRPr lang="en-US" sz="2400" dirty="0" smtClean="0"/>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7812652"/>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76225"/>
            <a:ext cx="10515600" cy="1325563"/>
          </a:xfrm>
        </p:spPr>
        <p:txBody>
          <a:bodyPr>
            <a:normAutofit/>
          </a:bodyPr>
          <a:lstStyle/>
          <a:p>
            <a:pPr algn="ctr"/>
            <a:r>
              <a:rPr lang="en-US" b="1" dirty="0" smtClean="0">
                <a:latin typeface="Times New Roman" panose="02020603050405020304" pitchFamily="18" charset="0"/>
                <a:cs typeface="Times New Roman" panose="02020603050405020304" pitchFamily="18" charset="0"/>
              </a:rPr>
              <a:t>Conclusion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784225"/>
            <a:ext cx="10515600" cy="4351338"/>
          </a:xfrm>
        </p:spPr>
        <p:txBody>
          <a:bodyPr>
            <a:normAutofit/>
          </a:bodyPr>
          <a:lstStyle/>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It is obvious that various factors influence taxation policy.</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Taxation policy benefits the country in </a:t>
            </a:r>
            <a:r>
              <a:rPr lang="en-US" sz="2400" dirty="0">
                <a:latin typeface="Times New Roman" panose="02020603050405020304" pitchFamily="18" charset="0"/>
                <a:cs typeface="Times New Roman" panose="02020603050405020304" pitchFamily="18" charset="0"/>
              </a:rPr>
              <a:t>c</a:t>
            </a:r>
            <a:r>
              <a:rPr lang="en-US" sz="2400" dirty="0" smtClean="0">
                <a:latin typeface="Times New Roman" panose="02020603050405020304" pitchFamily="18" charset="0"/>
                <a:cs typeface="Times New Roman" panose="02020603050405020304" pitchFamily="18" charset="0"/>
              </a:rPr>
              <a:t>ertain ways.</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Public opinion entails both positive and negative effects towards taxation policy.</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type of the government is a feature that define the success of any policy.</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Various advocacy groups have the capability of transforming taxation policy. </a:t>
            </a:r>
          </a:p>
          <a:p>
            <a:pPr>
              <a:lnSpc>
                <a:spcPct val="200000"/>
              </a:lnSpc>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249936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8125"/>
            <a:ext cx="10515600" cy="1325563"/>
          </a:xfrm>
        </p:spPr>
        <p:txBody>
          <a:bodyPr>
            <a:normAutofit/>
          </a:bodyPr>
          <a:lstStyle/>
          <a:p>
            <a:pPr algn="ctr"/>
            <a:r>
              <a:rPr lang="en-US" b="1" dirty="0" smtClean="0">
                <a:latin typeface="Times New Roman" panose="02020603050405020304" pitchFamily="18" charset="0"/>
                <a:cs typeface="Times New Roman" panose="02020603050405020304" pitchFamily="18" charset="0"/>
              </a:rPr>
              <a:t>References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900906"/>
            <a:ext cx="10515600" cy="4351338"/>
          </a:xfrm>
        </p:spPr>
        <p:txBody>
          <a:bodyPr>
            <a:normAutofit fontScale="85000" lnSpcReduction="20000"/>
          </a:bodyPr>
          <a:lstStyle/>
          <a:p>
            <a:pPr>
              <a:lnSpc>
                <a:spcPct val="150000"/>
              </a:lnSpc>
            </a:pPr>
            <a:r>
              <a:rPr lang="en-US" sz="2400" dirty="0" err="1">
                <a:latin typeface="Times New Roman" panose="02020603050405020304" pitchFamily="18" charset="0"/>
                <a:cs typeface="Times New Roman" panose="02020603050405020304" pitchFamily="18" charset="0"/>
              </a:rPr>
              <a:t>Caughey</a:t>
            </a:r>
            <a:r>
              <a:rPr lang="en-US" sz="2400" dirty="0">
                <a:latin typeface="Times New Roman" panose="02020603050405020304" pitchFamily="18" charset="0"/>
                <a:cs typeface="Times New Roman" panose="02020603050405020304" pitchFamily="18" charset="0"/>
              </a:rPr>
              <a:t>, D., </a:t>
            </a:r>
            <a:r>
              <a:rPr lang="en-US" sz="2400" dirty="0" err="1">
                <a:latin typeface="Times New Roman" panose="02020603050405020304" pitchFamily="18" charset="0"/>
                <a:cs typeface="Times New Roman" panose="02020603050405020304" pitchFamily="18" charset="0"/>
              </a:rPr>
              <a:t>Xu</a:t>
            </a:r>
            <a:r>
              <a:rPr lang="en-US" sz="2400" dirty="0">
                <a:latin typeface="Times New Roman" panose="02020603050405020304" pitchFamily="18" charset="0"/>
                <a:cs typeface="Times New Roman" panose="02020603050405020304" pitchFamily="18" charset="0"/>
              </a:rPr>
              <a:t>, Y., &amp; </a:t>
            </a:r>
            <a:r>
              <a:rPr lang="en-US" sz="2400" dirty="0" err="1">
                <a:latin typeface="Times New Roman" panose="02020603050405020304" pitchFamily="18" charset="0"/>
                <a:cs typeface="Times New Roman" panose="02020603050405020304" pitchFamily="18" charset="0"/>
              </a:rPr>
              <a:t>Warshaw</a:t>
            </a:r>
            <a:r>
              <a:rPr lang="en-US" sz="2400" dirty="0">
                <a:latin typeface="Times New Roman" panose="02020603050405020304" pitchFamily="18" charset="0"/>
                <a:cs typeface="Times New Roman" panose="02020603050405020304" pitchFamily="18" charset="0"/>
              </a:rPr>
              <a:t>, C. (2017). Incremental democracy: The policy effects of partisan control of state government. </a:t>
            </a:r>
            <a:r>
              <a:rPr lang="en-US" sz="2400" i="1" dirty="0">
                <a:latin typeface="Times New Roman" panose="02020603050405020304" pitchFamily="18" charset="0"/>
                <a:cs typeface="Times New Roman" panose="02020603050405020304" pitchFamily="18" charset="0"/>
              </a:rPr>
              <a:t>The Journal of Politics</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79</a:t>
            </a:r>
            <a:r>
              <a:rPr lang="en-US" sz="2400" dirty="0">
                <a:latin typeface="Times New Roman" panose="02020603050405020304" pitchFamily="18" charset="0"/>
                <a:cs typeface="Times New Roman" panose="02020603050405020304" pitchFamily="18" charset="0"/>
              </a:rPr>
              <a:t>(4), 1342-1358</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nSpc>
                <a:spcPct val="150000"/>
              </a:lnSpc>
            </a:pPr>
            <a:r>
              <a:rPr lang="en-US" sz="2400" dirty="0">
                <a:latin typeface="Times New Roman" panose="02020603050405020304" pitchFamily="18" charset="0"/>
                <a:cs typeface="Times New Roman" panose="02020603050405020304" pitchFamily="18" charset="0"/>
              </a:rPr>
              <a:t>Goren, P., Schoen, H., </a:t>
            </a:r>
            <a:r>
              <a:rPr lang="en-US" sz="2400" dirty="0" err="1">
                <a:latin typeface="Times New Roman" panose="02020603050405020304" pitchFamily="18" charset="0"/>
                <a:cs typeface="Times New Roman" panose="02020603050405020304" pitchFamily="18" charset="0"/>
              </a:rPr>
              <a:t>Reifler</a:t>
            </a:r>
            <a:r>
              <a:rPr lang="en-US" sz="2400" dirty="0">
                <a:latin typeface="Times New Roman" panose="02020603050405020304" pitchFamily="18" charset="0"/>
                <a:cs typeface="Times New Roman" panose="02020603050405020304" pitchFamily="18" charset="0"/>
              </a:rPr>
              <a:t>, J., Scotto, T., &amp; </a:t>
            </a:r>
            <a:r>
              <a:rPr lang="en-US" sz="2400" dirty="0" err="1">
                <a:latin typeface="Times New Roman" panose="02020603050405020304" pitchFamily="18" charset="0"/>
                <a:cs typeface="Times New Roman" panose="02020603050405020304" pitchFamily="18" charset="0"/>
              </a:rPr>
              <a:t>Chittick</a:t>
            </a:r>
            <a:r>
              <a:rPr lang="en-US" sz="2400" dirty="0">
                <a:latin typeface="Times New Roman" panose="02020603050405020304" pitchFamily="18" charset="0"/>
                <a:cs typeface="Times New Roman" panose="02020603050405020304" pitchFamily="18" charset="0"/>
              </a:rPr>
              <a:t>, W. (2016). A unified theory of value-based reasoning and US public opinion. </a:t>
            </a:r>
            <a:r>
              <a:rPr lang="en-US" sz="2400" i="1" dirty="0">
                <a:latin typeface="Times New Roman" panose="02020603050405020304" pitchFamily="18" charset="0"/>
                <a:cs typeface="Times New Roman" panose="02020603050405020304" pitchFamily="18" charset="0"/>
              </a:rPr>
              <a:t>Political behavior</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38</a:t>
            </a:r>
            <a:r>
              <a:rPr lang="en-US" sz="2400" dirty="0">
                <a:latin typeface="Times New Roman" panose="02020603050405020304" pitchFamily="18" charset="0"/>
                <a:cs typeface="Times New Roman" panose="02020603050405020304" pitchFamily="18" charset="0"/>
              </a:rPr>
              <a:t>(4), 977-997</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nSpc>
                <a:spcPct val="150000"/>
              </a:lnSpc>
            </a:pPr>
            <a:r>
              <a:rPr lang="en-US" sz="2400" dirty="0" err="1">
                <a:latin typeface="Times New Roman" panose="02020603050405020304" pitchFamily="18" charset="0"/>
                <a:cs typeface="Times New Roman" panose="02020603050405020304" pitchFamily="18" charset="0"/>
              </a:rPr>
              <a:t>Loukis</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Charalabidis</a:t>
            </a:r>
            <a:r>
              <a:rPr lang="en-US" sz="2400" dirty="0">
                <a:latin typeface="Times New Roman" panose="02020603050405020304" pitchFamily="18" charset="0"/>
                <a:cs typeface="Times New Roman" panose="02020603050405020304" pitchFamily="18" charset="0"/>
              </a:rPr>
              <a:t>, Y., &amp; </a:t>
            </a:r>
            <a:r>
              <a:rPr lang="en-US" sz="2400" dirty="0" err="1">
                <a:latin typeface="Times New Roman" panose="02020603050405020304" pitchFamily="18" charset="0"/>
                <a:cs typeface="Times New Roman" panose="02020603050405020304" pitchFamily="18" charset="0"/>
              </a:rPr>
              <a:t>Androutsopoulou</a:t>
            </a:r>
            <a:r>
              <a:rPr lang="en-US" sz="2400" dirty="0">
                <a:latin typeface="Times New Roman" panose="02020603050405020304" pitchFamily="18" charset="0"/>
                <a:cs typeface="Times New Roman" panose="02020603050405020304" pitchFamily="18" charset="0"/>
              </a:rPr>
              <a:t>, A. (2017). Promoting open innovation in the public sector through social media monitoring. </a:t>
            </a:r>
            <a:r>
              <a:rPr lang="en-US" sz="2400" i="1" dirty="0">
                <a:latin typeface="Times New Roman" panose="02020603050405020304" pitchFamily="18" charset="0"/>
                <a:cs typeface="Times New Roman" panose="02020603050405020304" pitchFamily="18" charset="0"/>
              </a:rPr>
              <a:t>Government information quarterly</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34</a:t>
            </a:r>
            <a:r>
              <a:rPr lang="en-US" sz="2400" dirty="0">
                <a:latin typeface="Times New Roman" panose="02020603050405020304" pitchFamily="18" charset="0"/>
                <a:cs typeface="Times New Roman" panose="02020603050405020304" pitchFamily="18" charset="0"/>
              </a:rPr>
              <a:t>(1), 99-109</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nSpc>
                <a:spcPct val="150000"/>
              </a:lnSpc>
            </a:pPr>
            <a:r>
              <a:rPr lang="en-US" sz="2400" dirty="0" err="1">
                <a:latin typeface="Times New Roman" panose="02020603050405020304" pitchFamily="18" charset="0"/>
                <a:cs typeface="Times New Roman" panose="02020603050405020304" pitchFamily="18" charset="0"/>
              </a:rPr>
              <a:t>Paarlberg</a:t>
            </a:r>
            <a:r>
              <a:rPr lang="en-US" sz="2400" dirty="0">
                <a:latin typeface="Times New Roman" panose="02020603050405020304" pitchFamily="18" charset="0"/>
                <a:cs typeface="Times New Roman" panose="02020603050405020304" pitchFamily="18" charset="0"/>
              </a:rPr>
              <a:t>, R., </a:t>
            </a:r>
            <a:r>
              <a:rPr lang="en-US" sz="2400" dirty="0" err="1">
                <a:latin typeface="Times New Roman" panose="02020603050405020304" pitchFamily="18" charset="0"/>
                <a:cs typeface="Times New Roman" panose="02020603050405020304" pitchFamily="18" charset="0"/>
              </a:rPr>
              <a:t>Mozaffarian</a:t>
            </a:r>
            <a:r>
              <a:rPr lang="en-US" sz="2400" dirty="0">
                <a:latin typeface="Times New Roman" panose="02020603050405020304" pitchFamily="18" charset="0"/>
                <a:cs typeface="Times New Roman" panose="02020603050405020304" pitchFamily="18" charset="0"/>
              </a:rPr>
              <a:t>, D., &amp; </a:t>
            </a:r>
            <a:r>
              <a:rPr lang="en-US" sz="2400" dirty="0" err="1">
                <a:latin typeface="Times New Roman" panose="02020603050405020304" pitchFamily="18" charset="0"/>
                <a:cs typeface="Times New Roman" panose="02020603050405020304" pitchFamily="18" charset="0"/>
              </a:rPr>
              <a:t>Micha</a:t>
            </a:r>
            <a:r>
              <a:rPr lang="en-US" sz="2400" dirty="0">
                <a:latin typeface="Times New Roman" panose="02020603050405020304" pitchFamily="18" charset="0"/>
                <a:cs typeface="Times New Roman" panose="02020603050405020304" pitchFamily="18" charset="0"/>
              </a:rPr>
              <a:t>, R. (2017). Can US local soda taxes continue to spread?. </a:t>
            </a:r>
            <a:r>
              <a:rPr lang="en-US" sz="2400" i="1" dirty="0">
                <a:latin typeface="Times New Roman" panose="02020603050405020304" pitchFamily="18" charset="0"/>
                <a:cs typeface="Times New Roman" panose="02020603050405020304" pitchFamily="18" charset="0"/>
              </a:rPr>
              <a:t>Food Policy</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71</a:t>
            </a:r>
            <a:r>
              <a:rPr lang="en-US" sz="2400" dirty="0">
                <a:latin typeface="Times New Roman" panose="02020603050405020304" pitchFamily="18" charset="0"/>
                <a:cs typeface="Times New Roman" panose="02020603050405020304" pitchFamily="18" charset="0"/>
              </a:rPr>
              <a:t>, 1-7</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nSpc>
                <a:spcPct val="150000"/>
              </a:lnSpc>
            </a:pPr>
            <a:r>
              <a:rPr lang="en-US" sz="2400" dirty="0" err="1">
                <a:latin typeface="Times New Roman" panose="02020603050405020304" pitchFamily="18" charset="0"/>
                <a:cs typeface="Times New Roman" panose="02020603050405020304" pitchFamily="18" charset="0"/>
              </a:rPr>
              <a:t>Pogge</a:t>
            </a:r>
            <a:r>
              <a:rPr lang="en-US" sz="2400" dirty="0">
                <a:latin typeface="Times New Roman" panose="02020603050405020304" pitchFamily="18" charset="0"/>
                <a:cs typeface="Times New Roman" panose="02020603050405020304" pitchFamily="18" charset="0"/>
              </a:rPr>
              <a:t>, T., &amp; Mehta, K. (Eds.). (2016). </a:t>
            </a:r>
            <a:r>
              <a:rPr lang="en-US" sz="2400" i="1" dirty="0">
                <a:latin typeface="Times New Roman" panose="02020603050405020304" pitchFamily="18" charset="0"/>
                <a:cs typeface="Times New Roman" panose="02020603050405020304" pitchFamily="18" charset="0"/>
              </a:rPr>
              <a:t>Global tax fairness</a:t>
            </a:r>
            <a:r>
              <a:rPr lang="en-US" sz="2400" dirty="0">
                <a:latin typeface="Times New Roman" panose="02020603050405020304" pitchFamily="18" charset="0"/>
                <a:cs typeface="Times New Roman" panose="02020603050405020304" pitchFamily="18" charset="0"/>
              </a:rPr>
              <a:t>. Oxford University Press</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lnSpc>
                <a:spcPct val="100000"/>
              </a:lnSpc>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2615675"/>
      </p:ext>
    </p:extLst>
  </p:cSld>
  <p:clrMapOvr>
    <a:masterClrMapping/>
  </p:clrMapOvr>
  <p:transition spd="med">
    <p:pull/>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402</TotalTime>
  <Words>1985</Words>
  <Application>Microsoft Office PowerPoint</Application>
  <PresentationFormat>Widescreen</PresentationFormat>
  <Paragraphs>77</Paragraphs>
  <Slides>11</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Century Gothic</vt:lpstr>
      <vt:lpstr>Times New Roman</vt:lpstr>
      <vt:lpstr>Wingdings</vt:lpstr>
      <vt:lpstr>Wingdings 3</vt:lpstr>
      <vt:lpstr>Ion</vt:lpstr>
      <vt:lpstr>Introduction </vt:lpstr>
      <vt:lpstr>Identification Of The Policy: Taxation Policy </vt:lpstr>
      <vt:lpstr>Type of Government  </vt:lpstr>
      <vt:lpstr>Definition of Advocacy  </vt:lpstr>
      <vt:lpstr>Types of Advocacy Practiced in Reference to Taxation Policy  </vt:lpstr>
      <vt:lpstr>Groups Practicing Legal and Legislative Advocacy   </vt:lpstr>
      <vt:lpstr>Definition of Public Opinion  </vt:lpstr>
      <vt:lpstr>Positive Impacts of Public Opinion on Taxation Policy </vt:lpstr>
      <vt:lpstr>Negative Impacts of Public Opinion on Taxation Policy  </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Of The Policy: Taxation Policy</dc:title>
  <dc:creator>Lenovo</dc:creator>
  <cp:lastModifiedBy>Lenovo</cp:lastModifiedBy>
  <cp:revision>68</cp:revision>
  <dcterms:created xsi:type="dcterms:W3CDTF">2019-06-13T16:04:56Z</dcterms:created>
  <dcterms:modified xsi:type="dcterms:W3CDTF">2019-06-13T22:47:32Z</dcterms:modified>
</cp:coreProperties>
</file>